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60" r:id="rId3"/>
    <p:sldId id="262" r:id="rId4"/>
    <p:sldId id="261" r:id="rId5"/>
    <p:sldId id="274" r:id="rId6"/>
    <p:sldId id="264" r:id="rId7"/>
    <p:sldId id="259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\старшая\5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2060848"/>
            <a:ext cx="61206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Виды и формы воспитательной деятельности,    используемые в работе с дошкольниками при реализации         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программы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16632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              Муниципальное бюджетное дошкольное образовательное учреждение                                                     детский сад «Березка»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с.Чернополье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Белогорского района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Республики Крым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4797152"/>
            <a:ext cx="489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Абибулаева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Лейля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Энверовна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11560" y="673115"/>
            <a:ext cx="7992888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6.Изобразительная деятельность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 активности ребенка, 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результате которой создается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материальный или идеальный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продукт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3568" y="1072852"/>
            <a:ext cx="15121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Рисование,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лепка,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аппликация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980728"/>
            <a:ext cx="3888432" cy="260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6" descr="IMG_20181003_0947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132856"/>
            <a:ext cx="3179490" cy="3312368"/>
          </a:xfrm>
          <a:prstGeom prst="rect">
            <a:avLst/>
          </a:prstGeom>
        </p:spPr>
      </p:pic>
      <p:pic>
        <p:nvPicPr>
          <p:cNvPr id="6" name="Picture 4" descr="C:\Users\Пк\Desktop\IMG-c7cdb9933124f7febb18068ec3132315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923928" y="3861048"/>
            <a:ext cx="1872208" cy="2304256"/>
          </a:xfrm>
          <a:prstGeom prst="rect">
            <a:avLst/>
          </a:prstGeom>
          <a:noFill/>
        </p:spPr>
      </p:pic>
      <p:pic>
        <p:nvPicPr>
          <p:cNvPr id="7" name="Picture 2" descr="C:\Users\Пк\Desktop\IMG-7470541b8152caf85f6f7b5b37fd0df4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861048"/>
            <a:ext cx="2880320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11560" y="475477"/>
            <a:ext cx="7920880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7.Конструирование из различных материалов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форма активности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ребенка, которая развивает у него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пространственное мышление, формирует способность предвидеть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будущий результат, дает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возможность для развития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творчества, обогащает речь.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052736"/>
            <a:ext cx="6174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Конструирование: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из строительных материалов;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из коробок, катушек и другого бросового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материала;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из природного материала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Художественный труд: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аппликация;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конструирование из бумаги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фото\raduga\IMG_20170414_152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052736"/>
            <a:ext cx="3867894" cy="5157192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96952"/>
            <a:ext cx="36095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39552" y="411132"/>
            <a:ext cx="8208912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8.Музыкальная деятельность –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форма активности ребенка,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дающая возможность выбирать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наиболее близкие и успешные 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реализации позиции: слушателя,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исполнителя, сочинителя.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836712"/>
            <a:ext cx="7776864" cy="2195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Восприятие музыки.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Исполнительство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(вокальное,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инструментальное):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пение;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музыкально-ритмическое движения;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игра на детских музыкальных инструментах.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Творчество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(вокальное, инструментальное):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пение,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музыкально-ритмические движения;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музыкально-игровая деятельность;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игра на музыкальных инструментах.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D:\фото\Новая папка (7)\b51d4b81a795a89_2496.bf7fc95e21_g-midd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908720"/>
            <a:ext cx="4185340" cy="2520280"/>
          </a:xfrm>
          <a:prstGeom prst="rect">
            <a:avLst/>
          </a:prstGeom>
          <a:noFill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645024"/>
            <a:ext cx="61722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11560" y="588044"/>
            <a:ext cx="8352928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Восприятие художественной литературы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–форма активности ребенка, предполагающая не пассивное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созерцание, а деятельность, которая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воплощается во внутреннем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содействии, сопереживании героям, в воображаемом перенесении на себя событий, в «мысленном действии», в результате чего возникает эффект личного присутствия, личного участия в событиях.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124744"/>
            <a:ext cx="6246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(слушание);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обсуждение (рассуждение);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рассказывание (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пересказывания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декламация;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разучивание;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ситуативный разговор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фото\raduga\a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340768"/>
            <a:ext cx="3172582" cy="4752528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996952"/>
            <a:ext cx="440841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39552" y="571492"/>
            <a:ext cx="828092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воспитания – это способы организации воспитательного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процесса, способы целесообразной организации коллективной и индивидуальной деятельности учащихся [58, с.139].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Выбор формы воспитания осуществляется на базе научных принципов 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зависит от определенных признаков, таких как: цель воспитания; содержание и направленность воспитательных задач; возраст детей; уровень воспитанности и личного социального опыта ребенка; особенности детского коллектива и его традиции; особенности и традиции региона; технические и материальные дошкольной образовательной организации; уровень профессионализма педагога [там же].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Существует огромное множество форм воспитания, и, построить их полный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перечень невозможно, в том числе в педагогической литературе однозначного подхода к их классификации не существует.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Наиболее популярной и чаще встречающейся является классификация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организационных форм воспитания в рамках форм организации старших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дошкольников: индивидуальные; групповые; массовые формы (участие всей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группы) [44, с.114]: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99592" y="2540808"/>
          <a:ext cx="6855216" cy="2616384"/>
        </p:xfrm>
        <a:graphic>
          <a:graphicData uri="http://schemas.openxmlformats.org/drawingml/2006/table">
            <a:tbl>
              <a:tblPr/>
              <a:tblGrid>
                <a:gridCol w="1905221"/>
                <a:gridCol w="4949995"/>
              </a:tblGrid>
              <a:tr h="508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Индивидуальная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Предполагает самостоятельную работу детей, оказание помощи и консультации каждому из них со стороны педагога</a:t>
                      </a:r>
                      <a:r>
                        <a:rPr lang="ru-RU" sz="1200" kern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Групповая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Группа делится на подгруппы. Число занимающихся может быть разным – от 5 до 10, в зависимости от возраста и уровня </a:t>
                      </a:r>
                      <a:r>
                        <a:rPr lang="ru-RU" sz="1200" kern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обученности</a:t>
                      </a:r>
                      <a:r>
                        <a:rPr lang="ru-RU" sz="1200" kern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200" kern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детей. При этом педагогу важно обеспечить взаимодействие детей в процессе обучения</a:t>
                      </a:r>
                      <a:r>
                        <a:rPr lang="ru-RU" sz="1200" kern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5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Массовая / </a:t>
                      </a:r>
                      <a:r>
                        <a:rPr lang="ru-RU" sz="1200" kern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Фронтальная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 со всей группой, четкое расписание, единое содержание. При этом содержанием обучения организованной образовательной деятельности может быть деятельность художественного характера. Фронтальная форма способна создать коллектив единомышленников, способных воспринимать информацию и работать творчески вместе.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83568" y="522920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индивидуальные формы воспитания содержатся во всех видах деятельности, в общении педагогов и детей, которые присутствуют в групповых и коллективных формах и в конечном итоге определяют успешность всех других форм. Индивидуальные формы работы с детьми старшего дошкольного возраста могут осуществляться в виде беседы, разговора, консультации, обмена мнениями (это формы общения), выполнения совместного поручения, оказания индивидуальной помощи в конкретной работе, совместного поиска решения проблемы, задачи. Эти формы воспитания могут применяться самостоятельно, но в основном они сопровождают друг друга;</a:t>
            </a:r>
            <a:endParaRPr lang="ru-RU" sz="1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11560" y="523294"/>
            <a:ext cx="82089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групповых формах работы можно выделить советы дел, творческие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группы,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микрокружки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и др., в которых воспитатель выступает в качестве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организатора или рядового участника. Для достижения воспитательных целей и задач важным средством выступает пример демократичного, уважительного, тактичного отношения к детям самого педагога;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среди массовых форм работы педагогов со старшими школьниками,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можно отметить различные групповые дела, конкурсы, спектакли, концерты,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походы, спортивные соревнования и др.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11560" y="1412776"/>
            <a:ext cx="8136904" cy="373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Среди нетрадиционных массовых форм воспитания используются игры–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путешествия, тесты–викторины, мини–спектакли, виртуальные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экскурсии, ролевые игры с использованием наиболее эффективных средств включения детей в процессе творчества на занятии. В результате объединения воспитательной и игровой деятельности воспитанники учатся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моделировать материал, самостоятельно получать знания [44, с.117].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классификации взаимосвязаны, и в зависимости от подхода одна и та же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 может быть отнесена к любой из этих классификаций. Также можно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классифицировать формы воспитания по следующим критериям [62, с.53]: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зависимости от времени проведения: кратковременные (продолжительностью от нескольких минут до нескольких часов);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продолжительные (продолжительностью от нескольких дней до нескольких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недель); традиционные (регулярно повторяющиеся);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длительности подготовки можно выделить: экспромтные формы, то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которые проводятся с учащимися без включения их в предварительную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подготовку; формы, предусматривающих предварительную работу, подготовку воспитанников;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видам деятельности и выделить формы: образовательной деятельности; трудовой деятельности; спортивной деятельности; художественной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деятельности;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способу оказания воздействия педагога: непосредственные и опосредованные формы;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субъекту организации: организаторами детей выступают взрослые,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деятельность организуется на основе сотрудничества и инициатива и ее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реализация принадлежит детям;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зависимости от полученного результата формы воспитания можно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разделить на следующие группы: результатом является информационный обмен; результатом является выработка общего решения (мнения);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результатом является общественно значимый продукт.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5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период дошкольного детства у детей активно развиваются анализаторы, воображение, память, речь, мышление, происходит чувственное познание мира, формирование мировоззрения и отношения к окружающей действительности.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Период дошкольного детства является уникальным и важным этапом в становлении личности ребенка. От того, что будет заложено в дошкольном возрасте, зависит, каким вырастет и станет человек в будущем. Именно поэтому, процессам воспитания и обучения детей дошкольного возраста отводится такое большое значение. Несмотря на то, что обучение и воспитание реализуются разными видами педагогической деятельности, они тесно взаимосвязаны между собой, а эффективность формирования и развития личности во многом зависит от совокупного их применения. Невозможно воспитать достойного человека, вне процесса обучения, равно как и невозможно получить образованного человека, вне процесса воспитания. Только реализуемые в совокупности и единстве воспитание и обучения способны сформировать образованного и воспитанного члена общества.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Воспитание по своему характеру осуществляется как процесс межличностного общения между воспитателем и воспитанниками. Процесс обучения представляет собой передачу знаний от воспитателя к ребенку в рамках специально организованного учебного занятия. Однако и во время воспитательного процесса ребенок получает не только воспитательное воздействие, но и некоторые знания. Так же, как и во время организованного учебного занятия, он получает не только знания, но и воспитательное воздействие от педагога.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примерной рабочей программе воспитания обозначены 6 основных направлений воспитания, которые более подходят к дошкольному возрасту и прописываются в обязательной части программы. В каждом направлении воспитания реализуются определенные воспитательные задачи, а также формируются определенные базовые ценности, которые необходимы для определения целевых ориентиров и портрета воспитанников.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1600" y="4149079"/>
          <a:ext cx="6660887" cy="1944215"/>
        </p:xfrm>
        <a:graphic>
          <a:graphicData uri="http://schemas.openxmlformats.org/drawingml/2006/table">
            <a:tbl>
              <a:tblPr/>
              <a:tblGrid>
                <a:gridCol w="3370188"/>
                <a:gridCol w="3290699"/>
              </a:tblGrid>
              <a:tr h="229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latin typeface="Times New Roman"/>
                          <a:ea typeface="Calibri"/>
                          <a:cs typeface="Times New Roman"/>
                        </a:rPr>
                        <a:t>Направления воспитания </a:t>
                      </a:r>
                      <a:endParaRPr lang="ru-RU" sz="1200" kern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1755" marR="7175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latin typeface="Times New Roman"/>
                          <a:ea typeface="Calibri"/>
                          <a:cs typeface="Times New Roman"/>
                        </a:rPr>
                        <a:t>Ценности </a:t>
                      </a:r>
                      <a:endParaRPr lang="ru-RU" sz="1200" kern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1755" marR="7175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latin typeface="Times New Roman"/>
                          <a:ea typeface="Calibri"/>
                          <a:cs typeface="Times New Roman"/>
                        </a:rPr>
                        <a:t>Патриотическое воспитание </a:t>
                      </a:r>
                    </a:p>
                  </a:txBody>
                  <a:tcPr marL="71755" marR="7175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latin typeface="Times New Roman"/>
                          <a:ea typeface="Calibri"/>
                          <a:cs typeface="Times New Roman"/>
                        </a:rPr>
                        <a:t>Родина, природа </a:t>
                      </a:r>
                    </a:p>
                  </a:txBody>
                  <a:tcPr marL="71755" marR="7175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latin typeface="Times New Roman"/>
                          <a:ea typeface="Calibri"/>
                          <a:cs typeface="Times New Roman"/>
                        </a:rPr>
                        <a:t>Социальное воспитание </a:t>
                      </a:r>
                    </a:p>
                  </a:txBody>
                  <a:tcPr marL="71755" marR="7175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latin typeface="Times New Roman"/>
                          <a:ea typeface="Calibri"/>
                          <a:cs typeface="Times New Roman"/>
                        </a:rPr>
                        <a:t>Человек, семья, дружба, сотрудничество </a:t>
                      </a:r>
                    </a:p>
                  </a:txBody>
                  <a:tcPr marL="71755" marR="7175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latin typeface="Times New Roman"/>
                          <a:ea typeface="Calibri"/>
                          <a:cs typeface="Times New Roman"/>
                        </a:rPr>
                        <a:t>Познавательное воспитание </a:t>
                      </a:r>
                    </a:p>
                  </a:txBody>
                  <a:tcPr marL="71755" marR="7175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latin typeface="Times New Roman"/>
                          <a:ea typeface="Calibri"/>
                          <a:cs typeface="Times New Roman"/>
                        </a:rPr>
                        <a:t>Знание </a:t>
                      </a:r>
                    </a:p>
                  </a:txBody>
                  <a:tcPr marL="71755" marR="7175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latin typeface="Times New Roman"/>
                          <a:ea typeface="Calibri"/>
                          <a:cs typeface="Times New Roman"/>
                        </a:rPr>
                        <a:t>Физическое и оздоровительное воспитание </a:t>
                      </a:r>
                    </a:p>
                  </a:txBody>
                  <a:tcPr marL="71755" marR="7175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latin typeface="Times New Roman"/>
                          <a:ea typeface="Calibri"/>
                          <a:cs typeface="Times New Roman"/>
                        </a:rPr>
                        <a:t>Здоровье </a:t>
                      </a:r>
                    </a:p>
                  </a:txBody>
                  <a:tcPr marL="71755" marR="7175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latin typeface="Times New Roman"/>
                          <a:ea typeface="Calibri"/>
                          <a:cs typeface="Times New Roman"/>
                        </a:rPr>
                        <a:t>Трудовое воспитание </a:t>
                      </a:r>
                    </a:p>
                  </a:txBody>
                  <a:tcPr marL="71755" marR="7175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latin typeface="Times New Roman"/>
                          <a:ea typeface="Calibri"/>
                          <a:cs typeface="Times New Roman"/>
                        </a:rPr>
                        <a:t>Труд </a:t>
                      </a:r>
                    </a:p>
                  </a:txBody>
                  <a:tcPr marL="71755" marR="7175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latin typeface="Times New Roman"/>
                          <a:ea typeface="Calibri"/>
                          <a:cs typeface="Times New Roman"/>
                        </a:rPr>
                        <a:t>Этико-эстетическое воспитание </a:t>
                      </a:r>
                    </a:p>
                  </a:txBody>
                  <a:tcPr marL="71755" marR="7175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latin typeface="Times New Roman"/>
                          <a:ea typeface="Calibri"/>
                          <a:cs typeface="Times New Roman"/>
                        </a:rPr>
                        <a:t>Культура и красота </a:t>
                      </a:r>
                    </a:p>
                  </a:txBody>
                  <a:tcPr marL="71755" marR="7175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фото\старшая\slid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7920880" cy="2890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15000"/>
              </a:lnSpc>
            </a:pPr>
            <a:endParaRPr lang="ru-RU" sz="1200" b="1" dirty="0" smtClean="0">
              <a:latin typeface="Times New Roman"/>
              <a:ea typeface="Calibri"/>
              <a:cs typeface="Times New Roman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Содержание Программы воспитания реализуется в ходе освоения детьми дошкольного возраста всех образовательных областей, обозначенных во ФГОС ДО, одной из задач которого является объединение воспитания и обучения в целостный образовательный процесс на основе духовно-нравственных 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ценностей, принятых в обществе правил и норм поведения в интересах человека, семьи, общества: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• социально-коммуникативное развитие;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• познавательное развитие;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• речевое развитие;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• художественно-эстетическое развитие;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• физическое развитие.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Предложенные направления не  заменяют и не дополняют собой деятельность по пяти образовательным областям, а фокусируют процесс усвоения ребенком базовых ценностей в целостном образовательном процессе. На их основе определяются региональный и муниципальный компоненты.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 образовательных областей ФГОС, реализуются через организацию различных видов детской деятельности или их интеграцию с использованием разнообразных форм и методов работы.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645024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1.Игровая деятельность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-форма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активности ребенка, направленная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результат, а не на процесс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действия и способы осуществления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характеризующаяся принятием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ребенком условной (в отличие от его реальной жизненной) позиции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755576" y="2930016"/>
            <a:ext cx="7992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ФГОС выделяет 9 видов деятельности.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Виды деятельности для реализации РПВ: игровая,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познавательно-исследовательская,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коммуникативная,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двигательная, самообслуживание и элементы бытового труда, изобразительная деятельность, конструирование из различных материалов, музыкальная  деятельность,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восприятие художественной литературы.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YS Text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4005064"/>
            <a:ext cx="367240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Творческие игры: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режиссерские (на основе готового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содержания,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предложенного взрослым; по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мотивам литературных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произведений; 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сюжетами, самостоятельно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придуманными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детьми);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сюжетно-ролевые;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игры-драматизации;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театрализованные;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со строительным материалом (со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специально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созданным материалом: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напольным и настольным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строительным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материалом, строительными наборами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конструкторами и т.п.; с природным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материалом;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бросовым материалом);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D:\Новая папка (2)\IMG_20220207_0919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077072"/>
            <a:ext cx="3600400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Новая папка (2)\IMG_20220207_0927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3075806" cy="4101075"/>
          </a:xfrm>
          <a:prstGeom prst="rect">
            <a:avLst/>
          </a:prstGeom>
          <a:noFill/>
        </p:spPr>
      </p:pic>
      <p:pic>
        <p:nvPicPr>
          <p:cNvPr id="3" name="Picture 2" descr="D:\Новая папка (2)\IMG_20220207_0924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32656"/>
            <a:ext cx="2715766" cy="3292606"/>
          </a:xfrm>
          <a:prstGeom prst="rect">
            <a:avLst/>
          </a:prstGeom>
          <a:noFill/>
        </p:spPr>
      </p:pic>
      <p:pic>
        <p:nvPicPr>
          <p:cNvPr id="4" name="Picture 3" descr="D:\Новая папка (2)\IMG_20220207_092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717032"/>
            <a:ext cx="2322258" cy="2904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5846"/>
            <a:ext cx="3312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игры-фантазирование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импровизационные игры-этюды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с правилами: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-дидактически (по содержанию;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математические, речевые, экологические;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дидактическому материалу: игры с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предметами, настольно-печатные, словесные –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игры-поручения, игры-беседы, игры-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путешествия, игры-предположения, игры-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загадки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4149080"/>
            <a:ext cx="35283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подвижные (по степени подвижности: малой, средней и большой подвижности;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преобладающим движениям: игры с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прыжками, с бегом, лазаньем и т.п.;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предметам: игры с мячом, с обручем,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скакалкой и т.д.);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развивающие;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-музыкальные;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-компьютерные (основанные на сюжетах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художественных произведений; стратегии;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обучающие).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D:\фото\Новая папка (10)\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80928"/>
            <a:ext cx="3873624" cy="2808312"/>
          </a:xfrm>
          <a:prstGeom prst="rect">
            <a:avLst/>
          </a:prstGeom>
          <a:noFill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76672"/>
            <a:ext cx="229552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211960" y="778819"/>
            <a:ext cx="4536504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32656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2.Познавательно-исследовательская деятельность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–форма активности ребенка,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направленная на познание свойств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связей объектов и явлений,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освоение способов познания,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способствующая формированию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целостной картины мира.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412776"/>
            <a:ext cx="33123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Экспериментирование, исследование;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Моделирование: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замещение;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составление моделей;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деятельность с использованием моделей;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характеру моделей (предметное, знаковое,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мысленное)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IMG_20170419_1036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9113" y="332656"/>
            <a:ext cx="471791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2924943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Коммуникативная деятельность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форма активности ребенка, направленная на взаимодействие с другим человеком как субъектом, потенциальным партнером по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общению, предполагающая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согласование и объединение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усилий с целью налаживания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отношений и достижения общего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результата.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3501008"/>
            <a:ext cx="40324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 общения со взрослым: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ситуативно-деловая;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внеситуативно-познавательная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внеситуативно-личностная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общения со сверстников: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эмоционально-практическая;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внеситуативно-деловая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ситуативно-деловая.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Конструктивное общение и взаимодействие со взрослыми и сверстниками, устная речь, как основное средство общения.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D:\Новая папка (2)\IMG_20220207_093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01008"/>
            <a:ext cx="4067944" cy="3050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3568" y="545072"/>
            <a:ext cx="7848872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4.Двигательная деятельность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 активности ребенка,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позволяющая ему решать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двигательные задачи путем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реализации двигательной функции.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908720"/>
            <a:ext cx="3456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Гимнастика: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основные движения (ходьба, бег, метание, прыжки, лазанье, равновесие);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строевые упражнения;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танцевальные упражнения;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 элементами спортивных игр (летние и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зимние виды спорта).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D:\Новая папка (2)\IMG_20220207_084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836712"/>
            <a:ext cx="4248472" cy="2808312"/>
          </a:xfrm>
          <a:prstGeom prst="rect">
            <a:avLst/>
          </a:prstGeom>
          <a:noFill/>
        </p:spPr>
      </p:pic>
      <p:pic>
        <p:nvPicPr>
          <p:cNvPr id="5123" name="Picture 3" descr="D:\фото\raduga\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36912"/>
            <a:ext cx="3744416" cy="312753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292080" y="4149080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подвижные;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 элементами спорта.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Катание на самокате, санках, велосипеде,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ходьба на лыжах и др.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соревнования.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39552" y="528802"/>
            <a:ext cx="8208912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Самообслуживание и элементы бытового труда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форма активности ребенка,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требующая приложения усилий для удовлетворения физиологических и моральных потребностей и приносящая конкретный результат, который можно увидеть/ потрогать/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почувствовать.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124744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Самообслуживание;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хозяйственно-бытовой труд;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 в природе;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ручной труд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Новая папка (2)\IMG_20220207_092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496" y="1196752"/>
            <a:ext cx="3672408" cy="4896544"/>
          </a:xfrm>
          <a:prstGeom prst="rect">
            <a:avLst/>
          </a:prstGeom>
          <a:noFill/>
        </p:spPr>
      </p:pic>
      <p:pic>
        <p:nvPicPr>
          <p:cNvPr id="4100" name="Picture 4" descr="D:\Новая папка (2)\IMG_20220208_085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08920"/>
            <a:ext cx="4283968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</TotalTime>
  <Words>1808</Words>
  <Application>Microsoft Office PowerPoint</Application>
  <PresentationFormat>Экран (4:3)</PresentationFormat>
  <Paragraphs>158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64</cp:revision>
  <dcterms:created xsi:type="dcterms:W3CDTF">2022-02-06T07:36:09Z</dcterms:created>
  <dcterms:modified xsi:type="dcterms:W3CDTF">2022-02-09T15:41:17Z</dcterms:modified>
</cp:coreProperties>
</file>